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71" r:id="rId5"/>
    <p:sldId id="279" r:id="rId6"/>
    <p:sldId id="285" r:id="rId7"/>
    <p:sldId id="298" r:id="rId8"/>
    <p:sldId id="280" r:id="rId9"/>
    <p:sldId id="291" r:id="rId10"/>
    <p:sldId id="287" r:id="rId11"/>
    <p:sldId id="289" r:id="rId12"/>
    <p:sldId id="290" r:id="rId13"/>
    <p:sldId id="293" r:id="rId14"/>
    <p:sldId id="294" r:id="rId15"/>
    <p:sldId id="295" r:id="rId16"/>
    <p:sldId id="297" r:id="rId17"/>
    <p:sldId id="296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ue" id="{E75E278A-FF0E-49A4-B170-79828D63BBAD}">
          <p14:sldIdLst/>
        </p14:section>
        <p14:section name="Création, morphose, annotation, collaboration, recherche" id="{B9B51309-D148-4332-87C2-07BE32FBCA3B}">
          <p14:sldIdLst>
            <p14:sldId id="271"/>
            <p14:sldId id="279"/>
            <p14:sldId id="285"/>
            <p14:sldId id="298"/>
            <p14:sldId id="280"/>
            <p14:sldId id="291"/>
            <p14:sldId id="287"/>
            <p14:sldId id="289"/>
            <p14:sldId id="290"/>
            <p14:sldId id="293"/>
            <p14:sldId id="294"/>
            <p14:sldId id="295"/>
            <p14:sldId id="297"/>
            <p14:sldId id="296"/>
          </p14:sldIdLst>
        </p14:section>
        <p14:section name="En savoir plus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404040"/>
    <a:srgbClr val="FF9B45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80F580-3B6A-44CD-9A1E-E890016126F8}" type="datetime1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1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F8ED89-FBF4-48E3-B6C6-C071DA98F802}" type="datetime1">
              <a:rPr lang="fr-FR" noProof="1" dirty="0" smtClean="0"/>
              <a:t>29/06/2021</a:t>
            </a:fld>
            <a:endParaRPr lang="fr-FR" noProof="1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1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1"/>
              <a:t>Modifiez les styles du texte du masque</a:t>
            </a:r>
          </a:p>
          <a:p>
            <a:pPr lvl="1" rtl="0"/>
            <a:r>
              <a:rPr lang="fr-FR" noProof="1"/>
              <a:t>Deuxième niveau</a:t>
            </a:r>
          </a:p>
          <a:p>
            <a:pPr lvl="2" rtl="0"/>
            <a:r>
              <a:rPr lang="fr-FR" noProof="1"/>
              <a:t>Troisième niveau</a:t>
            </a:r>
          </a:p>
          <a:p>
            <a:pPr lvl="3" rtl="0"/>
            <a:r>
              <a:rPr lang="fr-FR" noProof="1"/>
              <a:t>Quatrième niveau</a:t>
            </a:r>
          </a:p>
          <a:p>
            <a:pPr lvl="4" rtl="0"/>
            <a:r>
              <a:rPr lang="fr-FR" noProof="1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1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fr-FR" noProof="1" dirty="0" smtClean="0"/>
              <a:t>‹N°›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1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233530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10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65985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11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05103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12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01361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2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47895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3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96852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4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899553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5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138672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6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71072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7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968955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8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3686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noProof="1" dirty="0" smtClean="0"/>
              <a:t>9</a:t>
            </a:fld>
            <a:endParaRPr lang="fr-FR" noProof="1"/>
          </a:p>
        </p:txBody>
      </p:sp>
    </p:spTree>
    <p:extLst>
      <p:ext uri="{BB962C8B-B14F-4D97-AF65-F5344CB8AC3E}">
        <p14:creationId xmlns:p14="http://schemas.microsoft.com/office/powerpoint/2010/main" val="233162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/>
          </a:p>
        </p:txBody>
      </p:sp>
      <p:cxnSp>
        <p:nvCxnSpPr>
          <p:cNvPr id="12" name="Connecteur droit 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Modifiez les styles du texte du masque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Deuxième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Troisième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Quatrième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Cinquième niveau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DF3CA4B-903E-431D-AF93-2AD02E04DE8A}" type="datetime1">
              <a:rPr lang="fr-FR" noProof="0" smtClean="0"/>
              <a:t>29/06/2021</a:t>
            </a:fld>
            <a:endParaRPr lang="fr-FR" noProof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0" name="Rectangle 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Modifiez les styles du texte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Deuxième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Troisième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Quatrième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802CD4F2-526B-4131-B91B-856C46007FC5}" type="datetime1">
              <a:rPr lang="fr-FR" noProof="0" smtClean="0"/>
              <a:t>29/06/2021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8" name="Connecteur droit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 7"/>
          <p:cNvSpPr>
            <a:spLocks noGrp="1"/>
          </p:cNvSpPr>
          <p:nvPr>
            <p:ph type="title"/>
          </p:nvPr>
        </p:nvSpPr>
        <p:spPr>
          <a:xfrm>
            <a:off x="495729" y="2637583"/>
            <a:ext cx="11200530" cy="754608"/>
          </a:xfrm>
        </p:spPr>
        <p:txBody>
          <a:bodyPr rtlCol="0">
            <a:noAutofit/>
          </a:bodyPr>
          <a:lstStyle/>
          <a:p>
            <a:pPr algn="ctr" rtl="0"/>
            <a:r>
              <a:rPr lang="fr-FR" sz="46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CATALOGUE PRODUITS 2021</a:t>
            </a:r>
          </a:p>
        </p:txBody>
      </p:sp>
      <p:sp>
        <p:nvSpPr>
          <p:cNvPr id="38" name="Espace réservé du contenu 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100CD1-0BE2-40BE-8E5B-6B2EA569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49" y="294482"/>
            <a:ext cx="3302491" cy="20346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2A1C755-09AA-4121-BDE2-58723C85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60" y="3451750"/>
            <a:ext cx="5049823" cy="31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166667"/>
            <a:ext cx="8467721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SCANNERS DE CHEQUES- PANINI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68341" y="1517672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517672"/>
            <a:ext cx="5390765" cy="505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Faible encombrement, design innovant, et grande simplicité d’utilisation.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Idéal pour les guichets et comptoirs…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scanner Panini inclue les technologies de pointe et les dernières normes de numérisation de chèques disponibles sur le marché.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Bac alimentation – capacité jusqu’à 100 chèques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Détection alimentation chèques double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 poches de réception – 50 chèques chacune – avec capteur de case pleine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Vitesse de traitement jusqu’à 120 chèques par minute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Triage intelligent en temps réel basée sur la ligne magnétique ou sur l’image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Capacité de retour du chèque après capture de l’image pour permettre l’endossement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Imprimante à jet d’encre 4 lignes pour endos verso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augmente la fiabilité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accroît la productivité des utilisateurs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9BCF6B-621E-4F2C-8B81-141DD3E40362}"/>
              </a:ext>
            </a:extLst>
          </p:cNvPr>
          <p:cNvSpPr txBox="1"/>
          <p:nvPr/>
        </p:nvSpPr>
        <p:spPr>
          <a:xfrm>
            <a:off x="8356436" y="2641622"/>
            <a:ext cx="194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PANINI VISION NEXT</a:t>
            </a:r>
            <a:endParaRPr lang="fr-SN" sz="1400" dirty="0">
              <a:solidFill>
                <a:srgbClr val="0070C0"/>
              </a:solidFill>
            </a:endParaRPr>
          </a:p>
        </p:txBody>
      </p:sp>
      <p:grpSp>
        <p:nvGrpSpPr>
          <p:cNvPr id="9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B3EBAAF8-1037-4BCE-9837-A43E1D6D5A62}"/>
              </a:ext>
            </a:extLst>
          </p:cNvPr>
          <p:cNvGrpSpPr/>
          <p:nvPr/>
        </p:nvGrpSpPr>
        <p:grpSpPr bwMode="blackWhite">
          <a:xfrm>
            <a:off x="528756" y="285751"/>
            <a:ext cx="558179" cy="409838"/>
            <a:chOff x="6953426" y="711274"/>
            <a:chExt cx="558179" cy="409838"/>
          </a:xfrm>
        </p:grpSpPr>
        <p:sp>
          <p:nvSpPr>
            <p:cNvPr id="10" name="Ovale 37" descr="Petit cercle">
              <a:extLst>
                <a:ext uri="{FF2B5EF4-FFF2-40B4-BE49-F238E27FC236}">
                  <a16:creationId xmlns:a16="http://schemas.microsoft.com/office/drawing/2014/main" id="{4E6D3784-D4EB-40F6-A28A-DF113B8FAD3F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2" name="Zone de texte 38" descr="Chiffre 4">
              <a:extLst>
                <a:ext uri="{FF2B5EF4-FFF2-40B4-BE49-F238E27FC236}">
                  <a16:creationId xmlns:a16="http://schemas.microsoft.com/office/drawing/2014/main" id="{71EFF7F5-2591-404E-9B50-BAD414A6425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F023D138-237E-4A0B-83DA-0066EC74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158C76-4D5D-49CF-8709-4C4841C5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811" y="3285624"/>
            <a:ext cx="2260663" cy="193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243870"/>
            <a:ext cx="8690267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SCELLES DE SECURITE 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11191" y="1517672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517672"/>
            <a:ext cx="5390765" cy="505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Nous proposons une grande variété de scellés de sécurité en plastique résistant à tout type d’usage :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: 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Choix du format de scellés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Possibilité de personnaliser vos scellés avec un logo ou un code barre de votre choix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Protège vos équipements/produits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Ferme vos sacs, caisses, …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Garantie un niveau de sécurité supplémentaire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9BCF6B-621E-4F2C-8B81-141DD3E40362}"/>
              </a:ext>
            </a:extLst>
          </p:cNvPr>
          <p:cNvSpPr txBox="1"/>
          <p:nvPr/>
        </p:nvSpPr>
        <p:spPr>
          <a:xfrm>
            <a:off x="7911870" y="3121223"/>
            <a:ext cx="270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SCELLE DE SECURITE</a:t>
            </a:r>
            <a:endParaRPr lang="fr-SN" sz="1400" dirty="0">
              <a:solidFill>
                <a:srgbClr val="0070C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424CD2-4208-4070-BF4B-C641A709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39" y="3674703"/>
            <a:ext cx="2730640" cy="1397072"/>
          </a:xfrm>
          <a:prstGeom prst="rect">
            <a:avLst/>
          </a:prstGeom>
        </p:spPr>
      </p:pic>
      <p:pic>
        <p:nvPicPr>
          <p:cNvPr id="15" name="Image 1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0ECDF04-2160-405C-81FA-33BD7E1D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38" y="3526517"/>
            <a:ext cx="2560223" cy="2009895"/>
          </a:xfrm>
          <a:prstGeom prst="rect">
            <a:avLst/>
          </a:prstGeom>
        </p:spPr>
      </p:pic>
      <p:grpSp>
        <p:nvGrpSpPr>
          <p:cNvPr id="10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A0B17A01-32AB-436B-80B1-1C6D9E63BEC1}"/>
              </a:ext>
            </a:extLst>
          </p:cNvPr>
          <p:cNvGrpSpPr/>
          <p:nvPr/>
        </p:nvGrpSpPr>
        <p:grpSpPr bwMode="blackWhite">
          <a:xfrm>
            <a:off x="528756" y="358991"/>
            <a:ext cx="558179" cy="409838"/>
            <a:chOff x="6953426" y="711274"/>
            <a:chExt cx="558179" cy="409838"/>
          </a:xfrm>
        </p:grpSpPr>
        <p:sp>
          <p:nvSpPr>
            <p:cNvPr id="11" name="Ovale 37" descr="Petit cercle">
              <a:extLst>
                <a:ext uri="{FF2B5EF4-FFF2-40B4-BE49-F238E27FC236}">
                  <a16:creationId xmlns:a16="http://schemas.microsoft.com/office/drawing/2014/main" id="{910D8190-3EDC-4B80-ABC0-13A2E9267CD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2" name="Zone de texte 38" descr="Chiffre 4">
              <a:extLst>
                <a:ext uri="{FF2B5EF4-FFF2-40B4-BE49-F238E27FC236}">
                  <a16:creationId xmlns:a16="http://schemas.microsoft.com/office/drawing/2014/main" id="{FD1C4C6A-EF2F-48F7-8D78-86BE6647090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40FBD872-D4DE-425B-AA76-ACD941852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2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210863"/>
            <a:ext cx="8690267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ONDULEURS- ALCADE POWER SYSTEM 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58816" y="1471635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517672"/>
            <a:ext cx="5390765" cy="505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L’’onduleur APS (Alcade Power System) Online vous donne la possibilité de protéger vos équipements de réseau grâce à sa fonctionnalité double conversion qui régule à la fois la tension et la fréquence.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Idéal pour vos serveurs, vos équipements informatiques, vos guichets automatiques bancaires …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Cet onduleur est équipé d’un système de </a:t>
            </a:r>
            <a:r>
              <a:rPr lang="fr-F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Shutdown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automatique qui permet d’éteindre proprement vos appareils en cas de coupure d’électricité.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Protection contre les variations de tension électrique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Protection contre les coupures d’électricité intempestives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Economie d’énergie grâce au mode ECO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Temps restant affiché sur l’écran LCD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Autonomie batterie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847CD4-7145-4AED-8304-8D2304D9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4" y="4277712"/>
            <a:ext cx="3342917" cy="17074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178B7F-0B45-4746-ABBC-503E2885D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44" y="2839745"/>
            <a:ext cx="1123597" cy="1124243"/>
          </a:xfrm>
          <a:prstGeom prst="rect">
            <a:avLst/>
          </a:prstGeom>
        </p:spPr>
      </p:pic>
      <p:grpSp>
        <p:nvGrpSpPr>
          <p:cNvPr id="8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F874E5B1-1F2A-4B28-A35A-C69CE7837163}"/>
              </a:ext>
            </a:extLst>
          </p:cNvPr>
          <p:cNvGrpSpPr/>
          <p:nvPr/>
        </p:nvGrpSpPr>
        <p:grpSpPr bwMode="blackWhite">
          <a:xfrm>
            <a:off x="528756" y="325984"/>
            <a:ext cx="558179" cy="409838"/>
            <a:chOff x="6953426" y="711274"/>
            <a:chExt cx="558179" cy="409838"/>
          </a:xfrm>
        </p:grpSpPr>
        <p:sp>
          <p:nvSpPr>
            <p:cNvPr id="9" name="Ovale 37" descr="Petit cercle">
              <a:extLst>
                <a:ext uri="{FF2B5EF4-FFF2-40B4-BE49-F238E27FC236}">
                  <a16:creationId xmlns:a16="http://schemas.microsoft.com/office/drawing/2014/main" id="{B0CFB89B-E244-43A1-8FBC-A8CB0DF1F5E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0" name="Zone de texte 38" descr="Chiffre 4">
              <a:extLst>
                <a:ext uri="{FF2B5EF4-FFF2-40B4-BE49-F238E27FC236}">
                  <a16:creationId xmlns:a16="http://schemas.microsoft.com/office/drawing/2014/main" id="{62B82132-AD6A-4FD2-A47C-04E62675E55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12574A8-7105-4FE6-A0AC-9DB40B25E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FB220-940F-4B04-95F7-6C64F6B5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175493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fr-FR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NOS REFERENCES</a:t>
            </a:r>
            <a:endParaRPr lang="fr-SN" b="1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790D85-4B85-4567-82C5-20B735D1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98" y="3429000"/>
            <a:ext cx="1746260" cy="110073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E08E63B-8FCC-44CC-9DE1-1D3CCAE4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2" y="1593652"/>
            <a:ext cx="1641816" cy="12386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ED9562D-C867-4201-B506-6ED956C2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369" y="3429000"/>
            <a:ext cx="1784682" cy="110073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6BCE3AB-14C0-4958-8B59-384237D6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209" y="1605606"/>
            <a:ext cx="1784681" cy="11726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0E7D945-5304-4A40-850A-0894465D7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109" y="1626650"/>
            <a:ext cx="1828653" cy="11396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26EB1EC-2492-4AFD-8480-4CA7BDD8B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73" y="1626650"/>
            <a:ext cx="1828653" cy="117268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395A34-F97F-4BC2-B4A6-C1A5E4E4A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208" y="3429000"/>
            <a:ext cx="1784682" cy="110073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0B1BC3B-6ECA-49D0-9171-758AAB9B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452" y="3429000"/>
            <a:ext cx="2143132" cy="11007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D005F1-580A-4B98-B2E1-8DF25CF3A4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44773B-7C22-4DB3-B022-3826E8DF0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731" y="1626650"/>
            <a:ext cx="1784682" cy="11396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FD71C5-D52C-4771-9B25-BD55C84CD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7365" y="3433096"/>
            <a:ext cx="1925397" cy="10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2F8DD-6C43-4D3A-8A05-7E30A4F7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40" y="476631"/>
            <a:ext cx="6877119" cy="640080"/>
          </a:xfrm>
        </p:spPr>
        <p:txBody>
          <a:bodyPr/>
          <a:lstStyle/>
          <a:p>
            <a:pPr algn="ctr"/>
            <a:r>
              <a:rPr lang="fr-FR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MERCI DE VOTRE ATTENTION</a:t>
            </a:r>
            <a:endParaRPr lang="fr-SN" b="1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756DFE-9D9E-481E-9547-DE79CBB4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6" y="1828800"/>
            <a:ext cx="4586534" cy="40884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251545D-DD3E-41C4-B82F-DFF4177AC188}"/>
              </a:ext>
            </a:extLst>
          </p:cNvPr>
          <p:cNvSpPr txBox="1"/>
          <p:nvPr/>
        </p:nvSpPr>
        <p:spPr>
          <a:xfrm>
            <a:off x="6896100" y="3117643"/>
            <a:ext cx="481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Cette liste est non exhaustive, pour chaque ligne de produits, nous avons plusieurs références.</a:t>
            </a:r>
          </a:p>
          <a:p>
            <a:endParaRPr lang="fr-FR" sz="1400" dirty="0"/>
          </a:p>
          <a:p>
            <a:r>
              <a:rPr lang="fr-FR" sz="1400" dirty="0"/>
              <a:t>Pour toute informations complémentaires, merci de  nous contacter au:</a:t>
            </a:r>
            <a:endParaRPr lang="fr-SN" sz="1400" dirty="0"/>
          </a:p>
        </p:txBody>
      </p:sp>
      <p:cxnSp>
        <p:nvCxnSpPr>
          <p:cNvPr id="9" name="Connecteur droit 19" descr="Ligne gris clair séparant le texte et l’image relatifs à la transition Morphose">
            <a:extLst>
              <a:ext uri="{FF2B5EF4-FFF2-40B4-BE49-F238E27FC236}">
                <a16:creationId xmlns:a16="http://schemas.microsoft.com/office/drawing/2014/main" id="{C1216061-616D-426A-8B97-C2AAC3909123}"/>
              </a:ext>
            </a:extLst>
          </p:cNvPr>
          <p:cNvCxnSpPr/>
          <p:nvPr/>
        </p:nvCxnSpPr>
        <p:spPr>
          <a:xfrm>
            <a:off x="6631084" y="1517671"/>
            <a:ext cx="0" cy="489263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C1F692-9F1C-4F30-8B29-E8215909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95" y="4469657"/>
            <a:ext cx="3435527" cy="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3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22258" y="142934"/>
            <a:ext cx="11232643" cy="56493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NOTRE PORTFOLIO</a:t>
            </a:r>
          </a:p>
        </p:txBody>
      </p:sp>
      <p:grpSp>
        <p:nvGrpSpPr>
          <p:cNvPr id="18" name="Groupe 17" descr="Petit cercle contenant le chiffre 1 pour indiquer la première étape"/>
          <p:cNvGrpSpPr/>
          <p:nvPr/>
        </p:nvGrpSpPr>
        <p:grpSpPr bwMode="blackWhite">
          <a:xfrm>
            <a:off x="678018" y="914775"/>
            <a:ext cx="558179" cy="409838"/>
            <a:chOff x="6953426" y="711274"/>
            <a:chExt cx="558179" cy="409838"/>
          </a:xfrm>
        </p:grpSpPr>
        <p:sp>
          <p:nvSpPr>
            <p:cNvPr id="19" name="Ovale 18" descr="Petit ce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20" name="Zone de texte 19" descr="Chiffre 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Espace réservé du contenu 17"/>
          <p:cNvSpPr txBox="1">
            <a:spLocks/>
          </p:cNvSpPr>
          <p:nvPr/>
        </p:nvSpPr>
        <p:spPr>
          <a:xfrm>
            <a:off x="1202979" y="954967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DAB/GAB &amp; MONITORING</a:t>
            </a:r>
            <a:endParaRPr lang="fr-FR" b="1" noProof="1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oupe 32" descr="Petit cercle contenant le chiffre 2 pour indiquer la deuxième étape"/>
          <p:cNvGrpSpPr/>
          <p:nvPr/>
        </p:nvGrpSpPr>
        <p:grpSpPr bwMode="blackWhite">
          <a:xfrm>
            <a:off x="4502400" y="884358"/>
            <a:ext cx="558179" cy="409838"/>
            <a:chOff x="6953426" y="711274"/>
            <a:chExt cx="558179" cy="409838"/>
          </a:xfrm>
        </p:grpSpPr>
        <p:sp>
          <p:nvSpPr>
            <p:cNvPr id="34" name="Ellipse 33" descr="Petit ce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35" name="Zone de texte 34" descr="Chiffre 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Espace réservé du contenu 17"/>
          <p:cNvSpPr txBox="1">
            <a:spLocks/>
          </p:cNvSpPr>
          <p:nvPr/>
        </p:nvSpPr>
        <p:spPr>
          <a:xfrm>
            <a:off x="5060579" y="895422"/>
            <a:ext cx="1900640" cy="39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COFFRES INTELLIGENTS</a:t>
            </a:r>
          </a:p>
        </p:txBody>
      </p:sp>
      <p:grpSp>
        <p:nvGrpSpPr>
          <p:cNvPr id="22" name="Groupe 21" descr="Petit cercle contenant le chiffre 3 pour indiquer la troisième étape"/>
          <p:cNvGrpSpPr/>
          <p:nvPr/>
        </p:nvGrpSpPr>
        <p:grpSpPr bwMode="blackWhite">
          <a:xfrm>
            <a:off x="719196" y="3099641"/>
            <a:ext cx="558179" cy="409838"/>
            <a:chOff x="6953426" y="711274"/>
            <a:chExt cx="558179" cy="409838"/>
          </a:xfrm>
        </p:grpSpPr>
        <p:sp>
          <p:nvSpPr>
            <p:cNvPr id="24" name="Ellipse 23" descr="Petit ce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30" name="Zone de texte 29" descr="Chiffre 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32" name="Espace réservé du contenu 17"/>
          <p:cNvSpPr txBox="1">
            <a:spLocks/>
          </p:cNvSpPr>
          <p:nvPr/>
        </p:nvSpPr>
        <p:spPr>
          <a:xfrm>
            <a:off x="1244157" y="3127802"/>
            <a:ext cx="2201037" cy="49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COMPTEUSES DE BILLETS</a:t>
            </a:r>
            <a:endParaRPr lang="fr-FR" b="1" noProof="1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oupe 36" descr="Petit cercle contenant le chiffre 4 pour indiquer la quatrième étape"/>
          <p:cNvGrpSpPr/>
          <p:nvPr/>
        </p:nvGrpSpPr>
        <p:grpSpPr bwMode="blackWhite">
          <a:xfrm>
            <a:off x="4574043" y="3064571"/>
            <a:ext cx="558179" cy="409838"/>
            <a:chOff x="6953426" y="711274"/>
            <a:chExt cx="558179" cy="409838"/>
          </a:xfrm>
        </p:grpSpPr>
        <p:sp>
          <p:nvSpPr>
            <p:cNvPr id="38" name="Ovale 37" descr="Petit ce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39" name="Zone de texte 38" descr="Chiffre 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40" name="Espace réservé du contenu 17"/>
          <p:cNvSpPr txBox="1">
            <a:spLocks/>
          </p:cNvSpPr>
          <p:nvPr/>
        </p:nvSpPr>
        <p:spPr>
          <a:xfrm>
            <a:off x="5099004" y="3104764"/>
            <a:ext cx="3212037" cy="393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TPE</a:t>
            </a:r>
          </a:p>
        </p:txBody>
      </p:sp>
      <p:grpSp>
        <p:nvGrpSpPr>
          <p:cNvPr id="31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18363251-0C3F-435D-9F3E-0E67A080DAEE}"/>
              </a:ext>
            </a:extLst>
          </p:cNvPr>
          <p:cNvGrpSpPr/>
          <p:nvPr/>
        </p:nvGrpSpPr>
        <p:grpSpPr bwMode="blackWhite">
          <a:xfrm>
            <a:off x="739746" y="5015881"/>
            <a:ext cx="558179" cy="409838"/>
            <a:chOff x="6953426" y="711274"/>
            <a:chExt cx="558179" cy="409838"/>
          </a:xfrm>
        </p:grpSpPr>
        <p:sp>
          <p:nvSpPr>
            <p:cNvPr id="41" name="Ovale 37" descr="Petit cercle">
              <a:extLst>
                <a:ext uri="{FF2B5EF4-FFF2-40B4-BE49-F238E27FC236}">
                  <a16:creationId xmlns:a16="http://schemas.microsoft.com/office/drawing/2014/main" id="{2E43606A-6FF5-46CD-AFEC-01C47E25876D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42" name="Zone de texte 38" descr="Chiffre 4">
              <a:extLst>
                <a:ext uri="{FF2B5EF4-FFF2-40B4-BE49-F238E27FC236}">
                  <a16:creationId xmlns:a16="http://schemas.microsoft.com/office/drawing/2014/main" id="{45417CEC-E6BC-46A1-9BD0-A298A4F17BB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sp>
        <p:nvSpPr>
          <p:cNvPr id="43" name="Espace réservé du contenu 17">
            <a:extLst>
              <a:ext uri="{FF2B5EF4-FFF2-40B4-BE49-F238E27FC236}">
                <a16:creationId xmlns:a16="http://schemas.microsoft.com/office/drawing/2014/main" id="{CC24F389-4753-4D07-B714-D24E9ED53E83}"/>
              </a:ext>
            </a:extLst>
          </p:cNvPr>
          <p:cNvSpPr txBox="1">
            <a:spLocks/>
          </p:cNvSpPr>
          <p:nvPr/>
        </p:nvSpPr>
        <p:spPr>
          <a:xfrm>
            <a:off x="1264707" y="4988687"/>
            <a:ext cx="1948318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SCANNERS DE CHEQUES</a:t>
            </a:r>
          </a:p>
        </p:txBody>
      </p:sp>
      <p:grpSp>
        <p:nvGrpSpPr>
          <p:cNvPr id="44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807804F9-832D-4573-AF04-8A07D56E6D7A}"/>
              </a:ext>
            </a:extLst>
          </p:cNvPr>
          <p:cNvGrpSpPr/>
          <p:nvPr/>
        </p:nvGrpSpPr>
        <p:grpSpPr bwMode="blackWhite">
          <a:xfrm>
            <a:off x="4569784" y="4984009"/>
            <a:ext cx="558179" cy="409838"/>
            <a:chOff x="6953426" y="711274"/>
            <a:chExt cx="558179" cy="409838"/>
          </a:xfrm>
        </p:grpSpPr>
        <p:sp>
          <p:nvSpPr>
            <p:cNvPr id="45" name="Ovale 37" descr="Petit cercle">
              <a:extLst>
                <a:ext uri="{FF2B5EF4-FFF2-40B4-BE49-F238E27FC236}">
                  <a16:creationId xmlns:a16="http://schemas.microsoft.com/office/drawing/2014/main" id="{EA8706B5-4D88-445E-A968-F7571B53257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46" name="Zone de texte 38" descr="Chiffre 4">
              <a:extLst>
                <a:ext uri="{FF2B5EF4-FFF2-40B4-BE49-F238E27FC236}">
                  <a16:creationId xmlns:a16="http://schemas.microsoft.com/office/drawing/2014/main" id="{A3F84269-730A-4011-A8CB-697A23B87D32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sp>
        <p:nvSpPr>
          <p:cNvPr id="47" name="Espace réservé du contenu 17">
            <a:extLst>
              <a:ext uri="{FF2B5EF4-FFF2-40B4-BE49-F238E27FC236}">
                <a16:creationId xmlns:a16="http://schemas.microsoft.com/office/drawing/2014/main" id="{E1E5C9D1-86F2-4E6A-995E-3EEFA8F444F5}"/>
              </a:ext>
            </a:extLst>
          </p:cNvPr>
          <p:cNvSpPr txBox="1">
            <a:spLocks/>
          </p:cNvSpPr>
          <p:nvPr/>
        </p:nvSpPr>
        <p:spPr>
          <a:xfrm>
            <a:off x="5094745" y="5024202"/>
            <a:ext cx="1812010" cy="42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SCELLES DE SECURITE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0B469AD-EC3B-44BD-95C6-54308BE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79" y="1398295"/>
            <a:ext cx="1167734" cy="15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CE0675F-A0F1-4EF0-B0E2-034B40B6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938" y="3624141"/>
            <a:ext cx="973667" cy="109774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B67D76AD-6F9F-40FB-9877-B39DDDC46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661" y="5548893"/>
            <a:ext cx="1400621" cy="1105434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9C5EE89C-9916-40F2-9602-26D0DC788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950" y="1374641"/>
            <a:ext cx="1268445" cy="1533286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02E50178-AE16-4FE4-B7B7-2A2C2769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220" y="1416985"/>
            <a:ext cx="1074720" cy="1561950"/>
          </a:xfrm>
          <a:prstGeom prst="rect">
            <a:avLst/>
          </a:prstGeom>
        </p:spPr>
      </p:pic>
      <p:pic>
        <p:nvPicPr>
          <p:cNvPr id="51" name="Image 50" descr="Une image contenant texte, intérieur, guichet automatique, imprimante&#10;&#10;Description générée automatiquement">
            <a:extLst>
              <a:ext uri="{FF2B5EF4-FFF2-40B4-BE49-F238E27FC236}">
                <a16:creationId xmlns:a16="http://schemas.microsoft.com/office/drawing/2014/main" id="{96416AD3-AA37-4910-AEE8-FBA0C70E2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534" y="1419204"/>
            <a:ext cx="781740" cy="1516219"/>
          </a:xfrm>
          <a:prstGeom prst="rect">
            <a:avLst/>
          </a:prstGeom>
        </p:spPr>
      </p:pic>
      <p:grpSp>
        <p:nvGrpSpPr>
          <p:cNvPr id="49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75842730-B55A-4DC8-98A4-0D4EF12058E2}"/>
              </a:ext>
            </a:extLst>
          </p:cNvPr>
          <p:cNvGrpSpPr/>
          <p:nvPr/>
        </p:nvGrpSpPr>
        <p:grpSpPr bwMode="blackWhite">
          <a:xfrm>
            <a:off x="8788924" y="4936965"/>
            <a:ext cx="558179" cy="409838"/>
            <a:chOff x="6953426" y="711274"/>
            <a:chExt cx="558179" cy="409838"/>
          </a:xfrm>
        </p:grpSpPr>
        <p:sp>
          <p:nvSpPr>
            <p:cNvPr id="50" name="Ovale 37" descr="Petit cercle">
              <a:extLst>
                <a:ext uri="{FF2B5EF4-FFF2-40B4-BE49-F238E27FC236}">
                  <a16:creationId xmlns:a16="http://schemas.microsoft.com/office/drawing/2014/main" id="{BDE6C17B-D2C9-4846-9F6A-00D6D8C860E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52" name="Zone de texte 38" descr="Chiffre 4">
              <a:extLst>
                <a:ext uri="{FF2B5EF4-FFF2-40B4-BE49-F238E27FC236}">
                  <a16:creationId xmlns:a16="http://schemas.microsoft.com/office/drawing/2014/main" id="{6BB11FEA-235C-420A-B737-6333C91A0F9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53" name="Espace réservé du contenu 17">
            <a:extLst>
              <a:ext uri="{FF2B5EF4-FFF2-40B4-BE49-F238E27FC236}">
                <a16:creationId xmlns:a16="http://schemas.microsoft.com/office/drawing/2014/main" id="{59A5254D-7D39-4223-9F1E-D5D9539A8EEC}"/>
              </a:ext>
            </a:extLst>
          </p:cNvPr>
          <p:cNvSpPr txBox="1">
            <a:spLocks/>
          </p:cNvSpPr>
          <p:nvPr/>
        </p:nvSpPr>
        <p:spPr>
          <a:xfrm>
            <a:off x="9313885" y="4977158"/>
            <a:ext cx="1812010" cy="42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ONDULEURS</a:t>
            </a:r>
          </a:p>
        </p:txBody>
      </p:sp>
      <p:grpSp>
        <p:nvGrpSpPr>
          <p:cNvPr id="54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A9CD870F-7350-4F7C-9163-2389EE0410CB}"/>
              </a:ext>
            </a:extLst>
          </p:cNvPr>
          <p:cNvGrpSpPr/>
          <p:nvPr/>
        </p:nvGrpSpPr>
        <p:grpSpPr bwMode="blackWhite">
          <a:xfrm>
            <a:off x="8788924" y="3028258"/>
            <a:ext cx="558179" cy="409838"/>
            <a:chOff x="6953426" y="711274"/>
            <a:chExt cx="558179" cy="409838"/>
          </a:xfrm>
        </p:grpSpPr>
        <p:sp>
          <p:nvSpPr>
            <p:cNvPr id="55" name="Ovale 37" descr="Petit cercle">
              <a:extLst>
                <a:ext uri="{FF2B5EF4-FFF2-40B4-BE49-F238E27FC236}">
                  <a16:creationId xmlns:a16="http://schemas.microsoft.com/office/drawing/2014/main" id="{F7727422-6D16-4D4E-9609-FA741357C6B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56" name="Zone de texte 38" descr="Chiffre 4">
              <a:extLst>
                <a:ext uri="{FF2B5EF4-FFF2-40B4-BE49-F238E27FC236}">
                  <a16:creationId xmlns:a16="http://schemas.microsoft.com/office/drawing/2014/main" id="{E1C3B31C-F40D-4F30-9F85-1AB0AA16104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sp>
        <p:nvSpPr>
          <p:cNvPr id="57" name="Espace réservé du contenu 17">
            <a:extLst>
              <a:ext uri="{FF2B5EF4-FFF2-40B4-BE49-F238E27FC236}">
                <a16:creationId xmlns:a16="http://schemas.microsoft.com/office/drawing/2014/main" id="{81487928-CB7C-46EB-9B5D-E2D6F194ED45}"/>
              </a:ext>
            </a:extLst>
          </p:cNvPr>
          <p:cNvSpPr txBox="1">
            <a:spLocks/>
          </p:cNvSpPr>
          <p:nvPr/>
        </p:nvSpPr>
        <p:spPr>
          <a:xfrm>
            <a:off x="9313885" y="3068451"/>
            <a:ext cx="2087276" cy="420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DETECTEURS DE FAUX BILLETS</a:t>
            </a:r>
          </a:p>
        </p:txBody>
      </p:sp>
      <p:grpSp>
        <p:nvGrpSpPr>
          <p:cNvPr id="59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7A1FD1FF-DF57-4665-AD0C-C6C1773F6038}"/>
              </a:ext>
            </a:extLst>
          </p:cNvPr>
          <p:cNvGrpSpPr/>
          <p:nvPr/>
        </p:nvGrpSpPr>
        <p:grpSpPr bwMode="blackWhite">
          <a:xfrm>
            <a:off x="8791504" y="841533"/>
            <a:ext cx="558179" cy="409838"/>
            <a:chOff x="6953426" y="711274"/>
            <a:chExt cx="558179" cy="409838"/>
          </a:xfrm>
        </p:grpSpPr>
        <p:sp>
          <p:nvSpPr>
            <p:cNvPr id="60" name="Ovale 37" descr="Petit cercle">
              <a:extLst>
                <a:ext uri="{FF2B5EF4-FFF2-40B4-BE49-F238E27FC236}">
                  <a16:creationId xmlns:a16="http://schemas.microsoft.com/office/drawing/2014/main" id="{53AA914E-B2E8-47AD-8EFD-0D13B10C5DE4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61" name="Zone de texte 38" descr="Chiffre 4">
              <a:extLst>
                <a:ext uri="{FF2B5EF4-FFF2-40B4-BE49-F238E27FC236}">
                  <a16:creationId xmlns:a16="http://schemas.microsoft.com/office/drawing/2014/main" id="{A59264ED-1E56-490B-9F4F-C470E467F45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63" name="Espace réservé du contenu 17">
            <a:extLst>
              <a:ext uri="{FF2B5EF4-FFF2-40B4-BE49-F238E27FC236}">
                <a16:creationId xmlns:a16="http://schemas.microsoft.com/office/drawing/2014/main" id="{F988BF70-498F-438E-B2DA-43004789C6DE}"/>
              </a:ext>
            </a:extLst>
          </p:cNvPr>
          <p:cNvSpPr txBox="1">
            <a:spLocks/>
          </p:cNvSpPr>
          <p:nvPr/>
        </p:nvSpPr>
        <p:spPr>
          <a:xfrm>
            <a:off x="9313885" y="844285"/>
            <a:ext cx="1812010" cy="420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fr-FR" b="1" noProof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CAISSES TEMPORISEES</a:t>
            </a:r>
          </a:p>
        </p:txBody>
      </p:sp>
      <p:pic>
        <p:nvPicPr>
          <p:cNvPr id="6" name="Image 5" descr="Une image contenant texte, intérieur, four, micro-ondes&#10;&#10;Description générée automatiquement">
            <a:extLst>
              <a:ext uri="{FF2B5EF4-FFF2-40B4-BE49-F238E27FC236}">
                <a16:creationId xmlns:a16="http://schemas.microsoft.com/office/drawing/2014/main" id="{96ACB10A-DD92-4BE8-850B-D4B47329E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997" y="3776506"/>
            <a:ext cx="1476350" cy="9127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6D452E-9BEC-4EF6-8BF5-9C47ED2D2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5729" y="5491007"/>
            <a:ext cx="2063856" cy="105415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91BE2924-FA99-4BAE-9599-C6A436E37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091" y="5471965"/>
            <a:ext cx="1390791" cy="1122313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9B7B222A-8FEA-48DA-8B21-956CD8006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6220" y="3624140"/>
            <a:ext cx="1306018" cy="1097745"/>
          </a:xfrm>
          <a:prstGeom prst="rect">
            <a:avLst/>
          </a:prstGeom>
        </p:spPr>
      </p:pic>
      <p:pic>
        <p:nvPicPr>
          <p:cNvPr id="5" name="Image 4" descr="Une image contenant imprimante&#10;&#10;Description générée automatiquement">
            <a:extLst>
              <a:ext uri="{FF2B5EF4-FFF2-40B4-BE49-F238E27FC236}">
                <a16:creationId xmlns:a16="http://schemas.microsoft.com/office/drawing/2014/main" id="{522A857F-23E8-4183-960E-4BCF02D8DE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6563" y="1475548"/>
            <a:ext cx="844900" cy="14770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F0486D-97BD-46FB-81F5-8FCC2F1FE9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4760" y="3597365"/>
            <a:ext cx="1302662" cy="1271045"/>
          </a:xfrm>
          <a:prstGeom prst="rect">
            <a:avLst/>
          </a:prstGeom>
        </p:spPr>
      </p:pic>
      <p:pic>
        <p:nvPicPr>
          <p:cNvPr id="3" name="Image 2" descr="Une image contenant blanc, imprimante&#10;&#10;Description générée automatiquement">
            <a:extLst>
              <a:ext uri="{FF2B5EF4-FFF2-40B4-BE49-F238E27FC236}">
                <a16:creationId xmlns:a16="http://schemas.microsoft.com/office/drawing/2014/main" id="{BDFEB737-90DF-4AF6-8124-901BEF1709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3551" y="3733874"/>
            <a:ext cx="1119774" cy="11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>
          <a:xfrm>
            <a:off x="1094734" y="178832"/>
            <a:ext cx="10007860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DAB MONO &amp; MULTIFONCTIONS DIEBOLD-NIXDORF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9789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d’installation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externe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Accès arrière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Intégration à travers le mur (fenêtre)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Traitement des billets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de retrait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Retrait jusqu’à 60 billets en liasse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Rejet/capturé unitaire ou en liasse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– 6 cassettes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Remplissage max : 300 mm par cassette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Cassette avec 2 compartiments rejet/capturés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Miroir de surveillance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Anti-cash </a:t>
            </a:r>
            <a:r>
              <a:rPr lang="fr-F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trapping</a:t>
            </a:r>
            <a:endParaRPr lang="fr-F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Anti-collet marseillais</a:t>
            </a:r>
          </a:p>
          <a:p>
            <a:pPr marL="0" indent="0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 8" descr="Une image contenant texte, mur, guichet automatique&#10;&#10;Description générée automatiquement">
            <a:extLst>
              <a:ext uri="{FF2B5EF4-FFF2-40B4-BE49-F238E27FC236}">
                <a16:creationId xmlns:a16="http://schemas.microsoft.com/office/drawing/2014/main" id="{43E79822-5028-4C85-9ACC-B193DB8F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91" y="2131369"/>
            <a:ext cx="2469543" cy="3192189"/>
          </a:xfrm>
          <a:prstGeom prst="rect">
            <a:avLst/>
          </a:prstGeom>
        </p:spPr>
      </p:pic>
      <p:cxnSp>
        <p:nvCxnSpPr>
          <p:cNvPr id="11" name="Connecteur droit 19" descr="Ligne gris clair séparant le texte et l’image relatifs à la transition Morphose">
            <a:extLst>
              <a:ext uri="{FF2B5EF4-FFF2-40B4-BE49-F238E27FC236}">
                <a16:creationId xmlns:a16="http://schemas.microsoft.com/office/drawing/2014/main" id="{A8CF8571-1E0E-465C-9450-229B5CABDB76}"/>
              </a:ext>
            </a:extLst>
          </p:cNvPr>
          <p:cNvCxnSpPr/>
          <p:nvPr/>
        </p:nvCxnSpPr>
        <p:spPr>
          <a:xfrm>
            <a:off x="6673720" y="1166846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e 11" descr="Petit cercle contenant le chiffre 1 pour indiquer la première étape">
            <a:extLst>
              <a:ext uri="{FF2B5EF4-FFF2-40B4-BE49-F238E27FC236}">
                <a16:creationId xmlns:a16="http://schemas.microsoft.com/office/drawing/2014/main" id="{27646DF7-D9E1-4A75-83DB-C40FAB04A2D9}"/>
              </a:ext>
            </a:extLst>
          </p:cNvPr>
          <p:cNvGrpSpPr/>
          <p:nvPr/>
        </p:nvGrpSpPr>
        <p:grpSpPr bwMode="blackWhite">
          <a:xfrm>
            <a:off x="541610" y="320813"/>
            <a:ext cx="558179" cy="409838"/>
            <a:chOff x="6953426" y="711274"/>
            <a:chExt cx="558179" cy="409838"/>
          </a:xfrm>
        </p:grpSpPr>
        <p:sp>
          <p:nvSpPr>
            <p:cNvPr id="13" name="Ovale 18" descr="Petit cercle">
              <a:extLst>
                <a:ext uri="{FF2B5EF4-FFF2-40B4-BE49-F238E27FC236}">
                  <a16:creationId xmlns:a16="http://schemas.microsoft.com/office/drawing/2014/main" id="{8AFDE0A2-59A1-4AE3-9639-618D859F096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4" name="Zone de texte 19" descr="Chiffre 1">
              <a:extLst>
                <a:ext uri="{FF2B5EF4-FFF2-40B4-BE49-F238E27FC236}">
                  <a16:creationId xmlns:a16="http://schemas.microsoft.com/office/drawing/2014/main" id="{230BA107-A58F-4DD2-AC65-87D02DD653F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pic>
        <p:nvPicPr>
          <p:cNvPr id="15" name="Image 14" descr="Une image contenant texte, intérieur, guichet automatique, imprimante&#10;&#10;Description générée automatiquement">
            <a:extLst>
              <a:ext uri="{FF2B5EF4-FFF2-40B4-BE49-F238E27FC236}">
                <a16:creationId xmlns:a16="http://schemas.microsoft.com/office/drawing/2014/main" id="{349BF65C-3254-4220-9444-307DF176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25" y="2131368"/>
            <a:ext cx="1463756" cy="3192189"/>
          </a:xfrm>
          <a:prstGeom prst="rect">
            <a:avLst/>
          </a:prstGeom>
        </p:spPr>
      </p:pic>
      <p:sp>
        <p:nvSpPr>
          <p:cNvPr id="17" name="Espace réservé du contenu 4">
            <a:extLst>
              <a:ext uri="{FF2B5EF4-FFF2-40B4-BE49-F238E27FC236}">
                <a16:creationId xmlns:a16="http://schemas.microsoft.com/office/drawing/2014/main" id="{404DBED3-E57C-42F5-9F23-229C69E8A2ED}"/>
              </a:ext>
            </a:extLst>
          </p:cNvPr>
          <p:cNvSpPr txBox="1">
            <a:spLocks/>
          </p:cNvSpPr>
          <p:nvPr/>
        </p:nvSpPr>
        <p:spPr>
          <a:xfrm>
            <a:off x="6886580" y="1380194"/>
            <a:ext cx="4763801" cy="4978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d’installation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interne ultra compact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Accès avant ou arrière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Intégration en îlot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Traitement des billets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de retrait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Retrait jusqu’à 60 billets en liasse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Rejet/capturé unitaire ou en liasse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– 4 cassettes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Remplissage max : 300 mm par cassette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Cassette avec 2 compartiments rejet/capturés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Sécurité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Miroir de surveillance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Anti-cash </a:t>
            </a:r>
            <a:r>
              <a:rPr lang="fr-F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trapping</a:t>
            </a: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Anti-collet marseillais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D36D35-A551-4FE3-B57B-09B92830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210863"/>
            <a:ext cx="8690267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SOLUTION DE MONITORING VYNAMIC VIEW 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477841" y="1470047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169582"/>
            <a:ext cx="5826097" cy="547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u="sng" dirty="0">
                <a:solidFill>
                  <a:srgbClr val="C00000"/>
                </a:solidFill>
                <a:cs typeface="Segoe UI" panose="020B0502040204020203" pitchFamily="34" charset="0"/>
              </a:rPr>
              <a:t>CARACTERISTIQUES</a:t>
            </a: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 err="1"/>
              <a:t>Vynamic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r>
              <a:rPr lang="fr-FR" dirty="0"/>
              <a:t>, permet aux banques d’avoir une solution souple de supervision multi-constructeurs et de gestion à distance de leur parc d’automates (DAB/GAB).</a:t>
            </a: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fr-FR" u="sng" dirty="0">
                <a:solidFill>
                  <a:srgbClr val="0070C0"/>
                </a:solidFill>
                <a:cs typeface="Segoe UI" panose="020B0502040204020203" pitchFamily="34" charset="0"/>
              </a:rPr>
              <a:t>Les points forts de la solution </a:t>
            </a:r>
            <a:r>
              <a:rPr lang="fr-FR" u="sng" dirty="0" err="1">
                <a:solidFill>
                  <a:srgbClr val="0070C0"/>
                </a:solidFill>
                <a:cs typeface="Segoe UI" panose="020B0502040204020203" pitchFamily="34" charset="0"/>
              </a:rPr>
              <a:t>Vynamic</a:t>
            </a:r>
            <a:r>
              <a:rPr lang="fr-FR" u="sng" dirty="0">
                <a:solidFill>
                  <a:srgbClr val="0070C0"/>
                </a:solidFill>
                <a:cs typeface="Segoe UI" panose="020B0502040204020203" pitchFamily="34" charset="0"/>
              </a:rPr>
              <a:t> </a:t>
            </a:r>
            <a:r>
              <a:rPr lang="fr-FR" u="sng" dirty="0" err="1">
                <a:solidFill>
                  <a:srgbClr val="0070C0"/>
                </a:solidFill>
                <a:cs typeface="Segoe UI" panose="020B0502040204020203" pitchFamily="34" charset="0"/>
              </a:rPr>
              <a:t>View</a:t>
            </a:r>
            <a:r>
              <a:rPr lang="fr-FR" u="sng" dirty="0">
                <a:solidFill>
                  <a:srgbClr val="0070C0"/>
                </a:solidFill>
                <a:cs typeface="Segoe UI" panose="020B0502040204020203" pitchFamily="34" charset="0"/>
              </a:rPr>
              <a:t> : </a:t>
            </a:r>
          </a:p>
          <a:p>
            <a:pPr marL="228600" indent="-2286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/>
              <a:t>Solution dédiée au Libre-Service sur tout type d’automate (DAB, GAB, Automates de dépôts valorisés, bornes interactives …)</a:t>
            </a:r>
          </a:p>
          <a:p>
            <a:pPr marL="228600" indent="-2286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/>
              <a:t>Le fonctionnement du serveur </a:t>
            </a:r>
            <a:r>
              <a:rPr lang="fr-FR" dirty="0" err="1"/>
              <a:t>Vynamic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est totalement indépendant du Switch monétique;</a:t>
            </a:r>
          </a:p>
          <a:p>
            <a:pPr marL="228600" indent="-2286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/>
              <a:t>Indépendant du protocole utilisé entre le GAB et le serveur monétique (NDC, DDC, IFX, ISO…)</a:t>
            </a:r>
          </a:p>
          <a:p>
            <a:pPr marL="228600" indent="-22860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/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Possibilité d’avoir une installation centralisée ou décentralisée</a:t>
            </a:r>
            <a:endParaRPr lang="fr-FR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Option centralisée :</a:t>
            </a: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Le Client a la possibilité d’acheter, d’immobiliser et d’exploiter l’outil par ses propres ressources.</a:t>
            </a: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Option décentralisée :</a:t>
            </a:r>
          </a:p>
          <a:p>
            <a:pPr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Le Client a la possibilité d’acheter le service en externalisant la gestion des GAB via une plateforme gérer par </a:t>
            </a:r>
            <a:r>
              <a:rPr lang="fr-FR" dirty="0" err="1"/>
              <a:t>Diebold</a:t>
            </a:r>
            <a:r>
              <a:rPr lang="fr-FR" dirty="0"/>
              <a:t>-Nixdorf.</a:t>
            </a:r>
          </a:p>
        </p:txBody>
      </p:sp>
      <p:grpSp>
        <p:nvGrpSpPr>
          <p:cNvPr id="8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F874E5B1-1F2A-4B28-A35A-C69CE7837163}"/>
              </a:ext>
            </a:extLst>
          </p:cNvPr>
          <p:cNvGrpSpPr/>
          <p:nvPr/>
        </p:nvGrpSpPr>
        <p:grpSpPr bwMode="blackWhite">
          <a:xfrm>
            <a:off x="528756" y="325984"/>
            <a:ext cx="558179" cy="409838"/>
            <a:chOff x="6953426" y="711274"/>
            <a:chExt cx="558179" cy="409838"/>
          </a:xfrm>
        </p:grpSpPr>
        <p:sp>
          <p:nvSpPr>
            <p:cNvPr id="9" name="Ovale 37" descr="Petit cercle">
              <a:extLst>
                <a:ext uri="{FF2B5EF4-FFF2-40B4-BE49-F238E27FC236}">
                  <a16:creationId xmlns:a16="http://schemas.microsoft.com/office/drawing/2014/main" id="{B0CFB89B-E244-43A1-8FBC-A8CB0DF1F5E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0" name="Zone de texte 38" descr="Chiffre 4">
              <a:extLst>
                <a:ext uri="{FF2B5EF4-FFF2-40B4-BE49-F238E27FC236}">
                  <a16:creationId xmlns:a16="http://schemas.microsoft.com/office/drawing/2014/main" id="{62B82132-AD6A-4FD2-A47C-04E62675E55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pic>
        <p:nvPicPr>
          <p:cNvPr id="13" name="Image 12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4DE98727-87E7-42A8-95D0-7473AE51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6" y="2857499"/>
            <a:ext cx="5520607" cy="23586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597402-CE35-4BC8-AD1F-D759A462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3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71431" y="211875"/>
            <a:ext cx="7419962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AUTOMATES DE DEPOT D’ESPECES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11157" y="1449253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41609" y="1233377"/>
            <a:ext cx="4954313" cy="533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Idéal pour une stratégie de digitalisation en matière de gestion, de collecte et de sécurisation des espèces pour répondre aux besoins des clients de la banque ou des commerces.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Capacité Hopper de dépôt : 400 billets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Vitesse d’acceptation: 500 billets/Minutes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Stockage: de 6 000 à 15 000 billets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Capacité bac de rejet: 100 billets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Détection des billets non-conformes: IR, MG, UV, FL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Option : un module de pièces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400" u="sng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possibilité des dépôts en libre service 24H/7J,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L’amélioration de la satisfaction client par un service rapide,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La comptabilisation automatique des transactions,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La sécurisation des fonds déposés,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La lutte contre la circulation des billets non-conformes,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L’annulation des risques sanitaires du contact avec le client et les espèces.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504593-B616-47EE-9593-255C6CE7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67" y="2109100"/>
            <a:ext cx="2641477" cy="42327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F3B5BF7-67AC-462B-BA9C-B11483E3215A}"/>
              </a:ext>
            </a:extLst>
          </p:cNvPr>
          <p:cNvSpPr txBox="1"/>
          <p:nvPr/>
        </p:nvSpPr>
        <p:spPr>
          <a:xfrm>
            <a:off x="6813604" y="2555121"/>
            <a:ext cx="2177988" cy="30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fr-F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Version lobby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A5FA8F-8BAD-4754-B4E9-9DC16A93799F}"/>
              </a:ext>
            </a:extLst>
          </p:cNvPr>
          <p:cNvSpPr txBox="1"/>
          <p:nvPr/>
        </p:nvSpPr>
        <p:spPr>
          <a:xfrm>
            <a:off x="9259786" y="1735827"/>
            <a:ext cx="2177988" cy="30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fr-F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Version murale</a:t>
            </a:r>
          </a:p>
        </p:txBody>
      </p:sp>
      <p:grpSp>
        <p:nvGrpSpPr>
          <p:cNvPr id="12" name="Groupe 32" descr="Petit cercle contenant le chiffre 2 pour indiquer la deuxième étape">
            <a:extLst>
              <a:ext uri="{FF2B5EF4-FFF2-40B4-BE49-F238E27FC236}">
                <a16:creationId xmlns:a16="http://schemas.microsoft.com/office/drawing/2014/main" id="{8048B140-8CCF-4A93-97F1-09299584FBA5}"/>
              </a:ext>
            </a:extLst>
          </p:cNvPr>
          <p:cNvGrpSpPr/>
          <p:nvPr/>
        </p:nvGrpSpPr>
        <p:grpSpPr bwMode="blackWhite">
          <a:xfrm>
            <a:off x="541609" y="330959"/>
            <a:ext cx="558179" cy="409838"/>
            <a:chOff x="6953426" y="711274"/>
            <a:chExt cx="558179" cy="409838"/>
          </a:xfrm>
        </p:grpSpPr>
        <p:sp>
          <p:nvSpPr>
            <p:cNvPr id="13" name="Ellipse 33" descr="Petit cercle">
              <a:extLst>
                <a:ext uri="{FF2B5EF4-FFF2-40B4-BE49-F238E27FC236}">
                  <a16:creationId xmlns:a16="http://schemas.microsoft.com/office/drawing/2014/main" id="{28FA1881-D349-4047-BD11-1EF8E3D242B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4" name="Zone de texte 34" descr="Chiffre 2">
              <a:extLst>
                <a:ext uri="{FF2B5EF4-FFF2-40B4-BE49-F238E27FC236}">
                  <a16:creationId xmlns:a16="http://schemas.microsoft.com/office/drawing/2014/main" id="{2C88584B-CEB5-4807-8DB2-23482945460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4126D8CF-BAD1-4459-B50C-1F61F26F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  <p:pic>
        <p:nvPicPr>
          <p:cNvPr id="6" name="Image 5" descr="Une image contenant imprimante&#10;&#10;Description générée automatiquement">
            <a:extLst>
              <a:ext uri="{FF2B5EF4-FFF2-40B4-BE49-F238E27FC236}">
                <a16:creationId xmlns:a16="http://schemas.microsoft.com/office/drawing/2014/main" id="{0E373F6E-8987-41E8-91B1-CDB02E9F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03" y="2779196"/>
            <a:ext cx="1989911" cy="35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172376"/>
            <a:ext cx="8439145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CAISSES TEMPORISEES-FERRIMAX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573091" y="1536722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189714"/>
            <a:ext cx="5390765" cy="5382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5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 coffre répond aux besoins spécifiques de sécurité des banques, des bijoutiers, des stations-service, des commerçants, etc. et d'autres lieux publics et privés qualifiés à haut risque.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est équipé d’un retardateur d’ouverture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1. Deux Serrures à clef : (tiroir et coffre)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Double panneton haute sécurité à 8 gorges avec jeux de 2 clés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Certifié classe 1 EN 1300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2. Serrure à combinaison électronique :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Haute sécurité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Certifié classe B EN 1300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3. Monnayeur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4. Deux Trous de fixations renforcés (16mm.)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latin typeface="Segoe UI" panose="020B0502040204020203" pitchFamily="34" charset="0"/>
                <a:cs typeface="Segoe UI" panose="020B0502040204020203" pitchFamily="34" charset="0"/>
              </a:rPr>
              <a:t>5. Quatre Pennes 20mm.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Résistance identique aux coffres-forts traditionnels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Paramétrage du temps d’ouverture du coffre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Positionnement dans des espaces d’accès difficiles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9BCF6B-621E-4F2C-8B81-141DD3E40362}"/>
              </a:ext>
            </a:extLst>
          </p:cNvPr>
          <p:cNvSpPr txBox="1"/>
          <p:nvPr/>
        </p:nvSpPr>
        <p:spPr>
          <a:xfrm>
            <a:off x="8299629" y="2602035"/>
            <a:ext cx="224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FERRIMAX-FR520</a:t>
            </a:r>
            <a:endParaRPr lang="fr-SN" sz="1400" dirty="0">
              <a:solidFill>
                <a:srgbClr val="0070C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E8D016-2523-448F-B448-10EC1825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01" y="2979293"/>
            <a:ext cx="2006295" cy="2425192"/>
          </a:xfrm>
          <a:prstGeom prst="rect">
            <a:avLst/>
          </a:prstGeom>
        </p:spPr>
      </p:pic>
      <p:sp>
        <p:nvSpPr>
          <p:cNvPr id="8" name="Zone de texte 38" descr="Chiffre 4">
            <a:extLst>
              <a:ext uri="{FF2B5EF4-FFF2-40B4-BE49-F238E27FC236}">
                <a16:creationId xmlns:a16="http://schemas.microsoft.com/office/drawing/2014/main" id="{A52CDB3E-402D-44FA-B12E-71243CA4FF8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8788924" y="82038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noProof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grpSp>
        <p:nvGrpSpPr>
          <p:cNvPr id="9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CBFF0B1F-53C3-4B24-A73D-B85F183FD8B6}"/>
              </a:ext>
            </a:extLst>
          </p:cNvPr>
          <p:cNvGrpSpPr/>
          <p:nvPr/>
        </p:nvGrpSpPr>
        <p:grpSpPr bwMode="blackWhite">
          <a:xfrm>
            <a:off x="528756" y="291460"/>
            <a:ext cx="558179" cy="409838"/>
            <a:chOff x="6953426" y="711274"/>
            <a:chExt cx="558179" cy="409838"/>
          </a:xfrm>
        </p:grpSpPr>
        <p:sp>
          <p:nvSpPr>
            <p:cNvPr id="10" name="Ovale 37" descr="Petit cercle">
              <a:extLst>
                <a:ext uri="{FF2B5EF4-FFF2-40B4-BE49-F238E27FC236}">
                  <a16:creationId xmlns:a16="http://schemas.microsoft.com/office/drawing/2014/main" id="{F7F0C959-4D0F-46EC-801C-5A1AC1B7D989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1" name="Zone de texte 38" descr="Chiffre 4">
              <a:extLst>
                <a:ext uri="{FF2B5EF4-FFF2-40B4-BE49-F238E27FC236}">
                  <a16:creationId xmlns:a16="http://schemas.microsoft.com/office/drawing/2014/main" id="{B548F573-D02C-4994-932B-C2B7A604FDA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0AB621F-1832-46E6-937D-F1A104AD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238812"/>
            <a:ext cx="7429485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COMPTEUSES DE BILLETS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563566" y="1517672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517672"/>
            <a:ext cx="5643440" cy="4721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de comptage et d’authentification de billets de banque.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 de comptage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Comptage simple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Comptage et authentification par dénomination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Comptage et authentification en mode MIX multi dénominations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Détection et stockage des numéros de série : Billets de banque EUR/USD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Traitement qualitatif des billets en Mode fitness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 de détections 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IR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UV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MG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CIS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US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463AD1-B7CF-4C01-A06F-114AD8A31C8D}"/>
              </a:ext>
            </a:extLst>
          </p:cNvPr>
          <p:cNvSpPr txBox="1"/>
          <p:nvPr/>
        </p:nvSpPr>
        <p:spPr>
          <a:xfrm>
            <a:off x="7413251" y="1735868"/>
            <a:ext cx="151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KISAN NEWTON</a:t>
            </a:r>
            <a:endParaRPr lang="fr-SN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9BCF6B-621E-4F2C-8B81-141DD3E40362}"/>
              </a:ext>
            </a:extLst>
          </p:cNvPr>
          <p:cNvSpPr txBox="1"/>
          <p:nvPr/>
        </p:nvSpPr>
        <p:spPr>
          <a:xfrm>
            <a:off x="10254131" y="4092151"/>
            <a:ext cx="1409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MAGNER  </a:t>
            </a:r>
            <a:endParaRPr lang="fr-SN" sz="1400" dirty="0">
              <a:solidFill>
                <a:srgbClr val="0070C0"/>
              </a:solidFill>
            </a:endParaRPr>
          </a:p>
        </p:txBody>
      </p:sp>
      <p:grpSp>
        <p:nvGrpSpPr>
          <p:cNvPr id="10" name="Groupe 9" descr="Petit cercle contenant le chiffre 3 pour indiquer la troisième étape">
            <a:extLst>
              <a:ext uri="{FF2B5EF4-FFF2-40B4-BE49-F238E27FC236}">
                <a16:creationId xmlns:a16="http://schemas.microsoft.com/office/drawing/2014/main" id="{221EFF3D-26F7-4475-BF8E-F29B0737F351}"/>
              </a:ext>
            </a:extLst>
          </p:cNvPr>
          <p:cNvGrpSpPr/>
          <p:nvPr/>
        </p:nvGrpSpPr>
        <p:grpSpPr bwMode="blackWhite">
          <a:xfrm>
            <a:off x="528756" y="357896"/>
            <a:ext cx="558179" cy="409838"/>
            <a:chOff x="6953426" y="711274"/>
            <a:chExt cx="558179" cy="409838"/>
          </a:xfrm>
        </p:grpSpPr>
        <p:sp>
          <p:nvSpPr>
            <p:cNvPr id="11" name="Ellipse 23" descr="Petit cercle">
              <a:extLst>
                <a:ext uri="{FF2B5EF4-FFF2-40B4-BE49-F238E27FC236}">
                  <a16:creationId xmlns:a16="http://schemas.microsoft.com/office/drawing/2014/main" id="{84FF42B5-1BCF-49C8-BE3E-D592204B3BC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3" name="Zone de texte 29" descr="Chiffre 3">
              <a:extLst>
                <a:ext uri="{FF2B5EF4-FFF2-40B4-BE49-F238E27FC236}">
                  <a16:creationId xmlns:a16="http://schemas.microsoft.com/office/drawing/2014/main" id="{E10C4B5F-F264-4041-919F-BD5714E9005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8FD3EB2E-4598-4C05-87A7-7B6F3465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6B49C79-5639-43C6-A247-749A215B4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936" y="2043645"/>
            <a:ext cx="2257181" cy="2202395"/>
          </a:xfrm>
          <a:prstGeom prst="rect">
            <a:avLst/>
          </a:prstGeom>
        </p:spPr>
      </p:pic>
      <p:pic>
        <p:nvPicPr>
          <p:cNvPr id="8" name="Image 7" descr="Une image contenant blanc, imprimante&#10;&#10;Description générée automatiquement">
            <a:extLst>
              <a:ext uri="{FF2B5EF4-FFF2-40B4-BE49-F238E27FC236}">
                <a16:creationId xmlns:a16="http://schemas.microsoft.com/office/drawing/2014/main" id="{E7F00D38-E776-475A-B759-8E079D28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231" y="4400306"/>
            <a:ext cx="2341013" cy="20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6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213498"/>
            <a:ext cx="9039214" cy="64008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b="1" noProof="1">
                <a:latin typeface="Dubai Medium" panose="020B0603030403030204" pitchFamily="34" charset="-78"/>
                <a:cs typeface="Dubai Medium" panose="020B0603030403030204" pitchFamily="34" charset="-78"/>
              </a:rPr>
              <a:t>TERMINAUX DE PAIEMENT ELECTRONIQUE- WISEASY </a:t>
            </a: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68341" y="1619105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1086935" y="1679614"/>
            <a:ext cx="4832586" cy="489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318293-F843-4AFB-97BA-6BCE419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42" y="2480021"/>
            <a:ext cx="1941123" cy="2523102"/>
          </a:xfrm>
          <a:prstGeom prst="rect">
            <a:avLst/>
          </a:prstGeom>
        </p:spPr>
      </p:pic>
      <p:grpSp>
        <p:nvGrpSpPr>
          <p:cNvPr id="10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738B9B70-37B4-4B95-A5EA-F742BF9050F8}"/>
              </a:ext>
            </a:extLst>
          </p:cNvPr>
          <p:cNvGrpSpPr/>
          <p:nvPr/>
        </p:nvGrpSpPr>
        <p:grpSpPr bwMode="blackWhite">
          <a:xfrm>
            <a:off x="528756" y="354295"/>
            <a:ext cx="558179" cy="409838"/>
            <a:chOff x="6953426" y="711274"/>
            <a:chExt cx="558179" cy="409838"/>
          </a:xfrm>
        </p:grpSpPr>
        <p:sp>
          <p:nvSpPr>
            <p:cNvPr id="11" name="Ovale 37" descr="Petit cercle">
              <a:extLst>
                <a:ext uri="{FF2B5EF4-FFF2-40B4-BE49-F238E27FC236}">
                  <a16:creationId xmlns:a16="http://schemas.microsoft.com/office/drawing/2014/main" id="{1245749C-9F4C-4153-8E10-78160E9F662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2" name="Zone de texte 38" descr="Chiffre 4">
              <a:extLst>
                <a:ext uri="{FF2B5EF4-FFF2-40B4-BE49-F238E27FC236}">
                  <a16:creationId xmlns:a16="http://schemas.microsoft.com/office/drawing/2014/main" id="{0128A609-B17A-4B9D-A6B4-3EBD31C6D81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13" name="Espace réservé du contenu 4">
            <a:extLst>
              <a:ext uri="{FF2B5EF4-FFF2-40B4-BE49-F238E27FC236}">
                <a16:creationId xmlns:a16="http://schemas.microsoft.com/office/drawing/2014/main" id="{02E1BEFC-CFFF-40B7-B870-09F3BE73EA86}"/>
              </a:ext>
            </a:extLst>
          </p:cNvPr>
          <p:cNvSpPr txBox="1">
            <a:spLocks/>
          </p:cNvSpPr>
          <p:nvPr/>
        </p:nvSpPr>
        <p:spPr>
          <a:xfrm>
            <a:off x="7009990" y="1613846"/>
            <a:ext cx="5045487" cy="509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WPOS-MINI : TPE PORTABLE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05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05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Mise à jour </a:t>
            </a:r>
            <a:r>
              <a:rPr lang="fr-F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CPU: équivalent à un smartphone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Mémoire extensible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Autonomie : 72H sans arrêt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Appareil très robuste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ce réservé du contenu 4">
            <a:extLst>
              <a:ext uri="{FF2B5EF4-FFF2-40B4-BE49-F238E27FC236}">
                <a16:creationId xmlns:a16="http://schemas.microsoft.com/office/drawing/2014/main" id="{A72E3044-00DB-4E79-ACDE-98768F59A241}"/>
              </a:ext>
            </a:extLst>
          </p:cNvPr>
          <p:cNvSpPr txBox="1">
            <a:spLocks/>
          </p:cNvSpPr>
          <p:nvPr/>
        </p:nvSpPr>
        <p:spPr>
          <a:xfrm>
            <a:off x="641552" y="1619105"/>
            <a:ext cx="5557387" cy="5140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WPOS-3 ALL IN ONE DEVICE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BLUTOOTH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NFC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PRINTER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 READER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 CARD READER</a:t>
            </a:r>
            <a:endParaRPr lang="fr-FR" sz="1400" b="1" u="sng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050" u="sng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050" u="sng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050" u="sng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1050" u="sng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05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05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Mise à jour </a:t>
            </a:r>
            <a:r>
              <a:rPr lang="fr-FR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CPU: équivalent à un smartphone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Mémoire extensible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Autonomie : 72H sans arrêt</a:t>
            </a:r>
          </a:p>
          <a:p>
            <a: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Appareil très robuste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25665A1-C222-4F7E-875A-890E0BA60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A0FDDF-E766-42D7-9D93-289B14B25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153" y="2215597"/>
            <a:ext cx="2006208" cy="36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9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158578" y="129538"/>
            <a:ext cx="9155478" cy="640080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fr-FR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DETECTEURS DE FAUX DOCUMENTS ET/OU DE FAUX BILLETS</a:t>
            </a:r>
            <a:endParaRPr lang="fr-FR" b="1" noProof="1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cxnSp>
        <p:nvCxnSpPr>
          <p:cNvPr id="20" name="Connecteur droit 19" descr="Ligne gris clair séparant le texte et l’image relatifs à la transition Morphose"/>
          <p:cNvCxnSpPr/>
          <p:nvPr/>
        </p:nvCxnSpPr>
        <p:spPr>
          <a:xfrm>
            <a:off x="6649291" y="1517672"/>
            <a:ext cx="0" cy="489263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4DEAA28A-DC67-4D3A-9A11-9EA5A0608795}"/>
              </a:ext>
            </a:extLst>
          </p:cNvPr>
          <p:cNvSpPr txBox="1">
            <a:spLocks/>
          </p:cNvSpPr>
          <p:nvPr/>
        </p:nvSpPr>
        <p:spPr>
          <a:xfrm>
            <a:off x="528756" y="1517672"/>
            <a:ext cx="5390765" cy="505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u="sng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CARACTERISTIQUES</a:t>
            </a:r>
            <a:endParaRPr lang="fr-FR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 détecteur est idéal pour le contrôle documentaire sécurisé (cartes d’identités, passeport, chèques…)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Equipé de 2 lampes UV 6W + 1 lampe blanche 6W.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loupe x3 + 1 compte-fils x8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Détections : UV, TR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Poids : 840 g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Dimensions : 270 x 140 x 145 mm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Alimentation : 220/230V</a:t>
            </a: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fr-FR" u="sng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Avantages</a:t>
            </a:r>
            <a:r>
              <a:rPr lang="fr-FR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Lutter contre la fraude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▪ Permet le contrôle des documents A4.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9BCF6B-621E-4F2C-8B81-141DD3E40362}"/>
              </a:ext>
            </a:extLst>
          </p:cNvPr>
          <p:cNvSpPr txBox="1"/>
          <p:nvPr/>
        </p:nvSpPr>
        <p:spPr>
          <a:xfrm>
            <a:off x="8287899" y="2546372"/>
            <a:ext cx="232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FIDUCONTROLE P3</a:t>
            </a:r>
            <a:endParaRPr lang="fr-SN" sz="1400" dirty="0">
              <a:solidFill>
                <a:srgbClr val="0070C0"/>
              </a:solidFill>
            </a:endParaRPr>
          </a:p>
        </p:txBody>
      </p:sp>
      <p:pic>
        <p:nvPicPr>
          <p:cNvPr id="4" name="Image 3" descr="Une image contenant texte, intérieur, four, micro-ondes&#10;&#10;Description générée automatiquement">
            <a:extLst>
              <a:ext uri="{FF2B5EF4-FFF2-40B4-BE49-F238E27FC236}">
                <a16:creationId xmlns:a16="http://schemas.microsoft.com/office/drawing/2014/main" id="{B2F0212D-8086-467B-8022-68F4820A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635" y="3090478"/>
            <a:ext cx="2843067" cy="1757747"/>
          </a:xfrm>
          <a:prstGeom prst="rect">
            <a:avLst/>
          </a:prstGeom>
        </p:spPr>
      </p:pic>
      <p:grpSp>
        <p:nvGrpSpPr>
          <p:cNvPr id="8" name="Groupe 36" descr="Petit cercle contenant le chiffre 4 pour indiquer la quatrième étape">
            <a:extLst>
              <a:ext uri="{FF2B5EF4-FFF2-40B4-BE49-F238E27FC236}">
                <a16:creationId xmlns:a16="http://schemas.microsoft.com/office/drawing/2014/main" id="{2E73A60D-D603-4D4E-9941-0CBFEABE9471}"/>
              </a:ext>
            </a:extLst>
          </p:cNvPr>
          <p:cNvGrpSpPr/>
          <p:nvPr/>
        </p:nvGrpSpPr>
        <p:grpSpPr bwMode="blackWhite">
          <a:xfrm>
            <a:off x="528756" y="306416"/>
            <a:ext cx="558179" cy="409838"/>
            <a:chOff x="6953426" y="711274"/>
            <a:chExt cx="558179" cy="409838"/>
          </a:xfrm>
        </p:grpSpPr>
        <p:sp>
          <p:nvSpPr>
            <p:cNvPr id="9" name="Ovale 37" descr="Petit cercle">
              <a:extLst>
                <a:ext uri="{FF2B5EF4-FFF2-40B4-BE49-F238E27FC236}">
                  <a16:creationId xmlns:a16="http://schemas.microsoft.com/office/drawing/2014/main" id="{50D9AF66-5E97-4C33-9DBD-DBC605AF1DC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1"/>
            </a:p>
          </p:txBody>
        </p:sp>
        <p:sp>
          <p:nvSpPr>
            <p:cNvPr id="10" name="Zone de texte 38" descr="Chiffre 4">
              <a:extLst>
                <a:ext uri="{FF2B5EF4-FFF2-40B4-BE49-F238E27FC236}">
                  <a16:creationId xmlns:a16="http://schemas.microsoft.com/office/drawing/2014/main" id="{CE979DD6-61AC-466E-BEB3-F506863D024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fr-FR" noProof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8311769E-0B52-4F04-B527-0FD8720A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106" y="141169"/>
            <a:ext cx="1143175" cy="7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2861"/>
      </p:ext>
    </p:extLst>
  </p:cSld>
  <p:clrMapOvr>
    <a:masterClrMapping/>
  </p:clrMapOvr>
</p:sld>
</file>

<file path=ppt/theme/theme1.xml><?xml version="1.0" encoding="utf-8"?>
<a:theme xmlns:a="http://schemas.openxmlformats.org/drawingml/2006/main" name="DocBienvenu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9_TF10001108" id="{0F4DAE25-207A-47CE-9E2B-3598C2DA80C7}" vid="{5BACCDA3-61AD-4862-913E-13CB4EF92D9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purl.org/dc/elements/1.1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{9C66D0D5-0EC6-40C5-B14E-0B0D99D15957}tf10001108_win32</Template>
  <TotalTime>1691</TotalTime>
  <Words>1186</Words>
  <Application>Microsoft Office PowerPoint</Application>
  <PresentationFormat>Grand écran</PresentationFormat>
  <Paragraphs>275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Dubai Medium</vt:lpstr>
      <vt:lpstr>Segoe UI</vt:lpstr>
      <vt:lpstr>Segoe UI Light</vt:lpstr>
      <vt:lpstr>Segoe UI Semibold</vt:lpstr>
      <vt:lpstr>DocBienvenue</vt:lpstr>
      <vt:lpstr>CATALOGUE PRODUITS 2021</vt:lpstr>
      <vt:lpstr>NOTRE PORTFOLIO</vt:lpstr>
      <vt:lpstr>DAB MONO &amp; MULTIFONCTIONS DIEBOLD-NIXDORF </vt:lpstr>
      <vt:lpstr>SOLUTION DE MONITORING VYNAMIC VIEW </vt:lpstr>
      <vt:lpstr>AUTOMATES DE DEPOT D’ESPECES</vt:lpstr>
      <vt:lpstr>CAISSES TEMPORISEES-FERRIMAX</vt:lpstr>
      <vt:lpstr>COMPTEUSES DE BILLETS</vt:lpstr>
      <vt:lpstr>TERMINAUX DE PAIEMENT ELECTRONIQUE- WISEASY </vt:lpstr>
      <vt:lpstr>DETECTEURS DE FAUX DOCUMENTS ET/OU DE FAUX BILLETS</vt:lpstr>
      <vt:lpstr>SCANNERS DE CHEQUES- PANINI</vt:lpstr>
      <vt:lpstr>SCELLES DE SECURITE </vt:lpstr>
      <vt:lpstr>ONDULEURS- ALCADE POWER SYSTEM </vt:lpstr>
      <vt:lpstr>NOS REFERENCES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dans PowerPoint</dc:title>
  <dc:creator>El hadji Ndiaye</dc:creator>
  <cp:keywords/>
  <cp:lastModifiedBy>El hadji Ndiaye</cp:lastModifiedBy>
  <cp:revision>348</cp:revision>
  <dcterms:created xsi:type="dcterms:W3CDTF">2021-01-13T15:01:11Z</dcterms:created>
  <dcterms:modified xsi:type="dcterms:W3CDTF">2021-06-29T12:20:10Z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